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68" r:id="rId4"/>
    <p:sldMasterId id="214748366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bdc24ce6b8_2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g2bdc24ce6b8_2_6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bdc24ce6b8_5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2bdc24ce6b8_5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bdc24ce6b8_5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2bdc24ce6b8_5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bd65ca604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2bd65ca604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bdc24ce6b8_2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g2bdc24ce6b8_2_7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2bd8564a65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2bd8564a65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captures variance of players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bd8564a655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2bd8564a655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bd65ca604f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2bd65ca604f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bd65ca604f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bd65ca604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bdaef5d5de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2bdaef5d5de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bd8564a655_1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2bd8564a655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/>
          <p:nvPr>
            <p:ph type="ctrTitle"/>
          </p:nvPr>
        </p:nvSpPr>
        <p:spPr>
          <a:xfrm>
            <a:off x="3641834" y="792786"/>
            <a:ext cx="528539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543A0"/>
              </a:buClr>
              <a:buSzPts val="4500"/>
              <a:buFont typeface="Trebuchet MS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" type="subTitle"/>
          </p:nvPr>
        </p:nvSpPr>
        <p:spPr>
          <a:xfrm>
            <a:off x="3641834" y="2652542"/>
            <a:ext cx="5285390" cy="124182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61" name="Google Shape;61;p14"/>
          <p:cNvSpPr txBox="1"/>
          <p:nvPr>
            <p:ph idx="10" type="dt"/>
          </p:nvPr>
        </p:nvSpPr>
        <p:spPr>
          <a:xfrm>
            <a:off x="3641834" y="4684493"/>
            <a:ext cx="815866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2" name="Google Shape;62;p14"/>
          <p:cNvSpPr txBox="1"/>
          <p:nvPr>
            <p:ph idx="11" type="ftr"/>
          </p:nvPr>
        </p:nvSpPr>
        <p:spPr>
          <a:xfrm>
            <a:off x="4569944" y="4684493"/>
            <a:ext cx="2456633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3" name="Google Shape;63;p14"/>
          <p:cNvSpPr txBox="1"/>
          <p:nvPr>
            <p:ph idx="12" type="sldNum"/>
          </p:nvPr>
        </p:nvSpPr>
        <p:spPr>
          <a:xfrm>
            <a:off x="7499290" y="4684493"/>
            <a:ext cx="1427935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 txBox="1"/>
          <p:nvPr>
            <p:ph type="title"/>
          </p:nvPr>
        </p:nvSpPr>
        <p:spPr>
          <a:xfrm>
            <a:off x="303707" y="313032"/>
            <a:ext cx="6467747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543A0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1" type="body"/>
          </p:nvPr>
        </p:nvSpPr>
        <p:spPr>
          <a:xfrm>
            <a:off x="303707" y="1381396"/>
            <a:ext cx="6467747" cy="323001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7" name="Google Shape;67;p15"/>
          <p:cNvSpPr txBox="1"/>
          <p:nvPr>
            <p:ph idx="10" type="dt"/>
          </p:nvPr>
        </p:nvSpPr>
        <p:spPr>
          <a:xfrm>
            <a:off x="303707" y="4767262"/>
            <a:ext cx="1637755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8" name="Google Shape;68;p15"/>
          <p:cNvSpPr txBox="1"/>
          <p:nvPr>
            <p:ph idx="11" type="ftr"/>
          </p:nvPr>
        </p:nvSpPr>
        <p:spPr>
          <a:xfrm>
            <a:off x="2414174" y="4767262"/>
            <a:ext cx="2456633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5"/>
          <p:cNvSpPr txBox="1"/>
          <p:nvPr>
            <p:ph idx="12" type="sldNum"/>
          </p:nvPr>
        </p:nvSpPr>
        <p:spPr>
          <a:xfrm>
            <a:off x="5343520" y="4767263"/>
            <a:ext cx="1427935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 txBox="1"/>
          <p:nvPr>
            <p:ph type="title"/>
          </p:nvPr>
        </p:nvSpPr>
        <p:spPr>
          <a:xfrm>
            <a:off x="303707" y="1262710"/>
            <a:ext cx="6188665" cy="2139553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543A0"/>
              </a:buClr>
              <a:buSzPts val="4100"/>
              <a:buFont typeface="Trebuchet MS"/>
              <a:buNone/>
              <a:defRPr sz="41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6"/>
          <p:cNvSpPr txBox="1"/>
          <p:nvPr>
            <p:ph idx="1" type="body"/>
          </p:nvPr>
        </p:nvSpPr>
        <p:spPr>
          <a:xfrm>
            <a:off x="303707" y="3422503"/>
            <a:ext cx="6188665" cy="89180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D8001B"/>
              </a:buClr>
              <a:buSzPts val="1800"/>
              <a:buNone/>
              <a:defRPr sz="1800">
                <a:solidFill>
                  <a:srgbClr val="D8001B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3" name="Google Shape;73;p16"/>
          <p:cNvSpPr txBox="1"/>
          <p:nvPr>
            <p:ph idx="10" type="dt"/>
          </p:nvPr>
        </p:nvSpPr>
        <p:spPr>
          <a:xfrm>
            <a:off x="303707" y="4767262"/>
            <a:ext cx="1637755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4" name="Google Shape;74;p16"/>
          <p:cNvSpPr txBox="1"/>
          <p:nvPr>
            <p:ph idx="11" type="ftr"/>
          </p:nvPr>
        </p:nvSpPr>
        <p:spPr>
          <a:xfrm>
            <a:off x="2414174" y="4767262"/>
            <a:ext cx="2456633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5" name="Google Shape;75;p16"/>
          <p:cNvSpPr txBox="1"/>
          <p:nvPr>
            <p:ph idx="12" type="sldNum"/>
          </p:nvPr>
        </p:nvSpPr>
        <p:spPr>
          <a:xfrm>
            <a:off x="5343520" y="4767263"/>
            <a:ext cx="1427935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7"/>
          <p:cNvSpPr txBox="1"/>
          <p:nvPr>
            <p:ph type="title"/>
          </p:nvPr>
        </p:nvSpPr>
        <p:spPr>
          <a:xfrm>
            <a:off x="303707" y="313032"/>
            <a:ext cx="6467747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543A0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7"/>
          <p:cNvSpPr txBox="1"/>
          <p:nvPr>
            <p:ph idx="1" type="body"/>
          </p:nvPr>
        </p:nvSpPr>
        <p:spPr>
          <a:xfrm>
            <a:off x="303707" y="1405481"/>
            <a:ext cx="3154680" cy="294623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9" name="Google Shape;79;p17"/>
          <p:cNvSpPr txBox="1"/>
          <p:nvPr>
            <p:ph idx="2" type="body"/>
          </p:nvPr>
        </p:nvSpPr>
        <p:spPr>
          <a:xfrm>
            <a:off x="3548194" y="1405481"/>
            <a:ext cx="3223260" cy="294623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0" name="Google Shape;80;p17"/>
          <p:cNvSpPr txBox="1"/>
          <p:nvPr>
            <p:ph idx="10" type="dt"/>
          </p:nvPr>
        </p:nvSpPr>
        <p:spPr>
          <a:xfrm>
            <a:off x="303707" y="4767262"/>
            <a:ext cx="1637755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" name="Google Shape;81;p17"/>
          <p:cNvSpPr txBox="1"/>
          <p:nvPr>
            <p:ph idx="11" type="ftr"/>
          </p:nvPr>
        </p:nvSpPr>
        <p:spPr>
          <a:xfrm>
            <a:off x="2414174" y="4767262"/>
            <a:ext cx="2456633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7"/>
          <p:cNvSpPr txBox="1"/>
          <p:nvPr>
            <p:ph idx="12" type="sldNum"/>
          </p:nvPr>
        </p:nvSpPr>
        <p:spPr>
          <a:xfrm>
            <a:off x="5343520" y="4767263"/>
            <a:ext cx="1427935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 txBox="1"/>
          <p:nvPr>
            <p:ph type="title"/>
          </p:nvPr>
        </p:nvSpPr>
        <p:spPr>
          <a:xfrm>
            <a:off x="303707" y="224858"/>
            <a:ext cx="6467747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543A0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8"/>
          <p:cNvSpPr txBox="1"/>
          <p:nvPr>
            <p:ph idx="1" type="body"/>
          </p:nvPr>
        </p:nvSpPr>
        <p:spPr>
          <a:xfrm>
            <a:off x="303705" y="1211887"/>
            <a:ext cx="3291840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86" name="Google Shape;86;p18"/>
          <p:cNvSpPr txBox="1"/>
          <p:nvPr>
            <p:ph idx="2" type="body"/>
          </p:nvPr>
        </p:nvSpPr>
        <p:spPr>
          <a:xfrm>
            <a:off x="303706" y="1829821"/>
            <a:ext cx="3291840" cy="249695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7" name="Google Shape;87;p18"/>
          <p:cNvSpPr txBox="1"/>
          <p:nvPr>
            <p:ph idx="3" type="body"/>
          </p:nvPr>
        </p:nvSpPr>
        <p:spPr>
          <a:xfrm>
            <a:off x="3683722" y="1211887"/>
            <a:ext cx="3087733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88" name="Google Shape;88;p18"/>
          <p:cNvSpPr txBox="1"/>
          <p:nvPr>
            <p:ph idx="4" type="body"/>
          </p:nvPr>
        </p:nvSpPr>
        <p:spPr>
          <a:xfrm>
            <a:off x="3683722" y="1829821"/>
            <a:ext cx="3087733" cy="249695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9" name="Google Shape;89;p18"/>
          <p:cNvSpPr txBox="1"/>
          <p:nvPr>
            <p:ph idx="10" type="dt"/>
          </p:nvPr>
        </p:nvSpPr>
        <p:spPr>
          <a:xfrm>
            <a:off x="303707" y="4767262"/>
            <a:ext cx="1637755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" name="Google Shape;90;p18"/>
          <p:cNvSpPr txBox="1"/>
          <p:nvPr>
            <p:ph idx="11" type="ftr"/>
          </p:nvPr>
        </p:nvSpPr>
        <p:spPr>
          <a:xfrm>
            <a:off x="2414174" y="4767262"/>
            <a:ext cx="2456633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" name="Google Shape;91;p18"/>
          <p:cNvSpPr txBox="1"/>
          <p:nvPr>
            <p:ph idx="12" type="sldNum"/>
          </p:nvPr>
        </p:nvSpPr>
        <p:spPr>
          <a:xfrm>
            <a:off x="5343520" y="4767263"/>
            <a:ext cx="1427935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9"/>
          <p:cNvSpPr txBox="1"/>
          <p:nvPr>
            <p:ph type="title"/>
          </p:nvPr>
        </p:nvSpPr>
        <p:spPr>
          <a:xfrm>
            <a:off x="303707" y="313032"/>
            <a:ext cx="6467747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543A0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4" name="Google Shape;94;p19"/>
          <p:cNvSpPr txBox="1"/>
          <p:nvPr>
            <p:ph idx="10" type="dt"/>
          </p:nvPr>
        </p:nvSpPr>
        <p:spPr>
          <a:xfrm>
            <a:off x="303707" y="4767262"/>
            <a:ext cx="1637755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5" name="Google Shape;95;p19"/>
          <p:cNvSpPr txBox="1"/>
          <p:nvPr>
            <p:ph idx="11" type="ftr"/>
          </p:nvPr>
        </p:nvSpPr>
        <p:spPr>
          <a:xfrm>
            <a:off x="2414174" y="4767262"/>
            <a:ext cx="2456633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6" name="Google Shape;96;p19"/>
          <p:cNvSpPr txBox="1"/>
          <p:nvPr>
            <p:ph idx="12" type="sldNum"/>
          </p:nvPr>
        </p:nvSpPr>
        <p:spPr>
          <a:xfrm>
            <a:off x="5343520" y="4767263"/>
            <a:ext cx="1427935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0"/>
          <p:cNvSpPr txBox="1"/>
          <p:nvPr>
            <p:ph idx="10" type="dt"/>
          </p:nvPr>
        </p:nvSpPr>
        <p:spPr>
          <a:xfrm>
            <a:off x="303707" y="4767262"/>
            <a:ext cx="1637755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9" name="Google Shape;99;p20"/>
          <p:cNvSpPr txBox="1"/>
          <p:nvPr>
            <p:ph idx="11" type="ftr"/>
          </p:nvPr>
        </p:nvSpPr>
        <p:spPr>
          <a:xfrm>
            <a:off x="2414174" y="4767262"/>
            <a:ext cx="2456633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0" name="Google Shape;100;p20"/>
          <p:cNvSpPr txBox="1"/>
          <p:nvPr>
            <p:ph idx="12" type="sldNum"/>
          </p:nvPr>
        </p:nvSpPr>
        <p:spPr>
          <a:xfrm>
            <a:off x="5343520" y="4767263"/>
            <a:ext cx="1427935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1"/>
          <p:cNvSpPr txBox="1"/>
          <p:nvPr>
            <p:ph type="title"/>
          </p:nvPr>
        </p:nvSpPr>
        <p:spPr>
          <a:xfrm>
            <a:off x="303707" y="348854"/>
            <a:ext cx="2324985" cy="12001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543A0"/>
              </a:buClr>
              <a:buSzPts val="2400"/>
              <a:buFont typeface="Trebuchet MS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3" name="Google Shape;103;p21"/>
          <p:cNvSpPr txBox="1"/>
          <p:nvPr>
            <p:ph idx="1" type="body"/>
          </p:nvPr>
        </p:nvSpPr>
        <p:spPr>
          <a:xfrm>
            <a:off x="2743196" y="348854"/>
            <a:ext cx="4028258" cy="405288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810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619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238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indent="-3238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indent="-3238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104" name="Google Shape;104;p21"/>
          <p:cNvSpPr txBox="1"/>
          <p:nvPr>
            <p:ph idx="2" type="body"/>
          </p:nvPr>
        </p:nvSpPr>
        <p:spPr>
          <a:xfrm>
            <a:off x="303707" y="1549004"/>
            <a:ext cx="2324985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05" name="Google Shape;105;p21"/>
          <p:cNvSpPr txBox="1"/>
          <p:nvPr>
            <p:ph idx="10" type="dt"/>
          </p:nvPr>
        </p:nvSpPr>
        <p:spPr>
          <a:xfrm>
            <a:off x="303707" y="4767262"/>
            <a:ext cx="1637755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6" name="Google Shape;106;p21"/>
          <p:cNvSpPr txBox="1"/>
          <p:nvPr>
            <p:ph idx="11" type="ftr"/>
          </p:nvPr>
        </p:nvSpPr>
        <p:spPr>
          <a:xfrm>
            <a:off x="2414174" y="4767262"/>
            <a:ext cx="2456633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7" name="Google Shape;107;p21"/>
          <p:cNvSpPr txBox="1"/>
          <p:nvPr>
            <p:ph idx="12" type="sldNum"/>
          </p:nvPr>
        </p:nvSpPr>
        <p:spPr>
          <a:xfrm>
            <a:off x="5343520" y="4767263"/>
            <a:ext cx="1427935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2"/>
          <p:cNvSpPr txBox="1"/>
          <p:nvPr>
            <p:ph type="title"/>
          </p:nvPr>
        </p:nvSpPr>
        <p:spPr>
          <a:xfrm>
            <a:off x="303708" y="362494"/>
            <a:ext cx="2008414" cy="12001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543A0"/>
              </a:buClr>
              <a:buSzPts val="2400"/>
              <a:buFont typeface="Trebuchet MS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0" name="Google Shape;110;p22"/>
          <p:cNvSpPr/>
          <p:nvPr>
            <p:ph idx="2" type="pic"/>
          </p:nvPr>
        </p:nvSpPr>
        <p:spPr>
          <a:xfrm>
            <a:off x="2414174" y="362494"/>
            <a:ext cx="4357280" cy="3943572"/>
          </a:xfrm>
          <a:prstGeom prst="rect">
            <a:avLst/>
          </a:prstGeom>
          <a:noFill/>
          <a:ln>
            <a:noFill/>
          </a:ln>
        </p:spPr>
      </p:sp>
      <p:sp>
        <p:nvSpPr>
          <p:cNvPr id="111" name="Google Shape;111;p22"/>
          <p:cNvSpPr txBox="1"/>
          <p:nvPr>
            <p:ph idx="1" type="body"/>
          </p:nvPr>
        </p:nvSpPr>
        <p:spPr>
          <a:xfrm>
            <a:off x="303708" y="1562645"/>
            <a:ext cx="2008414" cy="274342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12" name="Google Shape;112;p22"/>
          <p:cNvSpPr txBox="1"/>
          <p:nvPr>
            <p:ph idx="10" type="dt"/>
          </p:nvPr>
        </p:nvSpPr>
        <p:spPr>
          <a:xfrm>
            <a:off x="303707" y="4767262"/>
            <a:ext cx="1637755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3" name="Google Shape;113;p22"/>
          <p:cNvSpPr txBox="1"/>
          <p:nvPr>
            <p:ph idx="11" type="ftr"/>
          </p:nvPr>
        </p:nvSpPr>
        <p:spPr>
          <a:xfrm>
            <a:off x="2414174" y="4767262"/>
            <a:ext cx="2456633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4" name="Google Shape;114;p22"/>
          <p:cNvSpPr txBox="1"/>
          <p:nvPr>
            <p:ph idx="12" type="sldNum"/>
          </p:nvPr>
        </p:nvSpPr>
        <p:spPr>
          <a:xfrm>
            <a:off x="5343520" y="4767263"/>
            <a:ext cx="1427935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3.xml"/><Relationship Id="rId11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03707" y="313032"/>
            <a:ext cx="6467747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543A0"/>
              </a:buClr>
              <a:buSzPts val="3300"/>
              <a:buFont typeface="Trebuchet MS"/>
              <a:buNone/>
              <a:defRPr b="1" i="0" sz="3300" u="none" cap="none" strike="noStrike">
                <a:solidFill>
                  <a:srgbClr val="0543A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03707" y="1381396"/>
            <a:ext cx="6467747" cy="323001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303707" y="4767262"/>
            <a:ext cx="1637755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D8001B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2414174" y="4767262"/>
            <a:ext cx="2456633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D8001B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5343520" y="4767263"/>
            <a:ext cx="1427935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D8001B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D8001B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D8001B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D8001B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D8001B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D8001B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D8001B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D8001B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D8001B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6" name="Google Shape;56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-5400000">
            <a:off x="-457856" y="3686236"/>
            <a:ext cx="672417" cy="243296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 txBox="1"/>
          <p:nvPr/>
        </p:nvSpPr>
        <p:spPr>
          <a:xfrm rot="-5400000">
            <a:off x="-1585326" y="1909549"/>
            <a:ext cx="2916503" cy="20774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900" u="none" cap="none" strike="noStrike">
                <a:solidFill>
                  <a:srgbClr val="A5A5A5"/>
                </a:solidFill>
                <a:latin typeface="Trebuchet MS"/>
                <a:ea typeface="Trebuchet MS"/>
                <a:cs typeface="Trebuchet MS"/>
                <a:sym typeface="Trebuchet MS"/>
              </a:rPr>
              <a:t>Find more PowerPoint templates on </a:t>
            </a:r>
            <a:r>
              <a:rPr b="1" i="0" lang="en" sz="900" u="none" cap="none" strike="noStrike">
                <a:solidFill>
                  <a:srgbClr val="A5A5A5"/>
                </a:solidFill>
                <a:latin typeface="Trebuchet MS"/>
                <a:ea typeface="Trebuchet MS"/>
                <a:cs typeface="Trebuchet MS"/>
                <a:sym typeface="Trebuchet MS"/>
              </a:rPr>
              <a:t>prezentr.com</a:t>
            </a:r>
            <a:r>
              <a:rPr b="0" i="0" lang="en" sz="900" u="none" cap="none" strike="noStrike">
                <a:solidFill>
                  <a:srgbClr val="A5A5A5"/>
                </a:solidFill>
                <a:latin typeface="Trebuchet MS"/>
                <a:ea typeface="Trebuchet MS"/>
                <a:cs typeface="Trebuchet MS"/>
                <a:sym typeface="Trebuchet MS"/>
              </a:rPr>
              <a:t>!</a:t>
            </a:r>
            <a:endParaRPr sz="900">
              <a:solidFill>
                <a:srgbClr val="A5A5A5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3"/>
    <p:sldLayoutId id="2147483660" r:id="rId4"/>
    <p:sldLayoutId id="2147483661" r:id="rId5"/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www.rotowire.com/betting/nba/archive.php" TargetMode="External"/><Relationship Id="rId4" Type="http://schemas.openxmlformats.org/officeDocument/2006/relationships/image" Target="../media/image19.png"/><Relationship Id="rId5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6.png"/><Relationship Id="rId5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Relationship Id="rId4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3"/>
          <p:cNvSpPr txBox="1"/>
          <p:nvPr>
            <p:ph type="ctrTitle"/>
          </p:nvPr>
        </p:nvSpPr>
        <p:spPr>
          <a:xfrm>
            <a:off x="3224525" y="427600"/>
            <a:ext cx="57027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543A0"/>
              </a:buClr>
              <a:buSzPts val="4050"/>
              <a:buFont typeface="Trebuchet MS"/>
              <a:buNone/>
            </a:pPr>
            <a:r>
              <a:rPr lang="en" sz="3950"/>
              <a:t>NBA Player </a:t>
            </a:r>
            <a:r>
              <a:rPr lang="en" sz="3950">
                <a:latin typeface="Arial"/>
                <a:ea typeface="Arial"/>
                <a:cs typeface="Arial"/>
                <a:sym typeface="Arial"/>
              </a:rPr>
              <a:t>&amp; </a:t>
            </a:r>
            <a:r>
              <a:rPr lang="en" sz="3950"/>
              <a:t>Team Performance Analysis</a:t>
            </a:r>
            <a:endParaRPr sz="3950"/>
          </a:p>
        </p:txBody>
      </p:sp>
      <p:sp>
        <p:nvSpPr>
          <p:cNvPr id="120" name="Google Shape;120;p23"/>
          <p:cNvSpPr txBox="1"/>
          <p:nvPr>
            <p:ph idx="1" type="subTitle"/>
          </p:nvPr>
        </p:nvSpPr>
        <p:spPr>
          <a:xfrm>
            <a:off x="5469750" y="3367350"/>
            <a:ext cx="31467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By Ben Kessler, Tuukka Jaakkola, Jake Lamb, &amp; Antonio Gutierrez</a:t>
            </a:r>
            <a:endParaRPr b="1"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 Scraping Betting Lines</a:t>
            </a:r>
            <a:endParaRPr/>
          </a:p>
        </p:txBody>
      </p:sp>
      <p:sp>
        <p:nvSpPr>
          <p:cNvPr id="191" name="Google Shape;191;p32"/>
          <p:cNvSpPr txBox="1"/>
          <p:nvPr>
            <p:ph idx="1" type="body"/>
          </p:nvPr>
        </p:nvSpPr>
        <p:spPr>
          <a:xfrm>
            <a:off x="311700" y="1152475"/>
            <a:ext cx="4520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Method</a:t>
            </a:r>
            <a:endParaRPr b="1" sz="1600"/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Used selenium to scrape </a:t>
            </a:r>
            <a:r>
              <a:rPr lang="en" sz="1600" u="sng">
                <a:solidFill>
                  <a:schemeClr val="hlink"/>
                </a:solidFill>
                <a:hlinkClick r:id="rId3"/>
              </a:rPr>
              <a:t>https://www.rotowire.com/betting/nba/archive.php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Historical </a:t>
            </a:r>
            <a:r>
              <a:rPr lang="en" sz="1600"/>
              <a:t>betting</a:t>
            </a:r>
            <a:r>
              <a:rPr lang="en" sz="1600"/>
              <a:t> line data is locked behind a paywall from every </a:t>
            </a:r>
            <a:r>
              <a:rPr lang="en" sz="1600"/>
              <a:t>other</a:t>
            </a:r>
            <a:r>
              <a:rPr lang="en" sz="1600"/>
              <a:t> source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Scraping dynamic javascript tables was not a good time</a:t>
            </a:r>
            <a:endParaRPr sz="1600"/>
          </a:p>
        </p:txBody>
      </p:sp>
      <p:pic>
        <p:nvPicPr>
          <p:cNvPr id="192" name="Google Shape;192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13275" y="2651225"/>
            <a:ext cx="4430724" cy="249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90650" y="4081575"/>
            <a:ext cx="1278648" cy="761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3"/>
          <p:cNvSpPr txBox="1"/>
          <p:nvPr>
            <p:ph idx="2" type="body"/>
          </p:nvPr>
        </p:nvSpPr>
        <p:spPr>
          <a:xfrm>
            <a:off x="3691150" y="1237300"/>
            <a:ext cx="3999900" cy="3416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Betting Line Analysis</a:t>
            </a:r>
            <a:endParaRPr b="1" sz="14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Steps:</a:t>
            </a:r>
            <a:endParaRPr sz="14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7800" lvl="0" marL="1778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400"/>
              <a:buChar char="-"/>
            </a:pPr>
            <a:r>
              <a:rPr lang="en" sz="14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Finish the betting line analysis for players birthdays</a:t>
            </a:r>
            <a:endParaRPr sz="14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7800" lvl="0" marL="177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-"/>
            </a:pPr>
            <a:r>
              <a:rPr lang="en" sz="14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Run statistics to determine statistical significance of birthdays on teams performance with regard to the betting line</a:t>
            </a:r>
            <a:endParaRPr sz="14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7800" lvl="0" marL="177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Char char="-"/>
            </a:pPr>
            <a:r>
              <a:rPr lang="en" sz="14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Get ip unbanned by the NBA_API…?</a:t>
            </a:r>
            <a:endParaRPr sz="14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33"/>
          <p:cNvSpPr txBox="1"/>
          <p:nvPr/>
        </p:nvSpPr>
        <p:spPr>
          <a:xfrm>
            <a:off x="390850" y="406475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</a:rPr>
              <a:t>Next Steps</a:t>
            </a:r>
            <a:endParaRPr sz="2800">
              <a:solidFill>
                <a:schemeClr val="dk1"/>
              </a:solidFill>
            </a:endParaRPr>
          </a:p>
        </p:txBody>
      </p:sp>
      <p:sp>
        <p:nvSpPr>
          <p:cNvPr id="200" name="Google Shape;200;p33"/>
          <p:cNvSpPr txBox="1"/>
          <p:nvPr/>
        </p:nvSpPr>
        <p:spPr>
          <a:xfrm>
            <a:off x="-11300" y="1147600"/>
            <a:ext cx="3804300" cy="35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595959"/>
                </a:solidFill>
              </a:rPr>
              <a:t>AWS</a:t>
            </a:r>
            <a:endParaRPr b="1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595959"/>
                </a:solidFill>
              </a:rPr>
              <a:t>Issues:</a:t>
            </a:r>
            <a:endParaRPr>
              <a:solidFill>
                <a:srgbClr val="595959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400"/>
              <a:buChar char="-"/>
            </a:pPr>
            <a:r>
              <a:rPr lang="en">
                <a:solidFill>
                  <a:srgbClr val="595959"/>
                </a:solidFill>
              </a:rPr>
              <a:t>NBA_API timeouts on AWS EC2 servers</a:t>
            </a:r>
            <a:endParaRPr>
              <a:solidFill>
                <a:srgbClr val="595959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-"/>
            </a:pPr>
            <a:r>
              <a:rPr lang="en">
                <a:solidFill>
                  <a:srgbClr val="595959"/>
                </a:solidFill>
              </a:rPr>
              <a:t>Getting Data into AWS via other means</a:t>
            </a:r>
            <a:endParaRPr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595959"/>
                </a:solidFill>
              </a:rPr>
              <a:t>Steps:</a:t>
            </a:r>
            <a:endParaRPr>
              <a:solidFill>
                <a:srgbClr val="595959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400"/>
              <a:buChar char="-"/>
            </a:pPr>
            <a:r>
              <a:rPr lang="en">
                <a:solidFill>
                  <a:srgbClr val="595959"/>
                </a:solidFill>
              </a:rPr>
              <a:t>Set up AWS Glue to collect data and store in S3</a:t>
            </a:r>
            <a:endParaRPr>
              <a:solidFill>
                <a:srgbClr val="595959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-"/>
            </a:pPr>
            <a:r>
              <a:rPr lang="en">
                <a:solidFill>
                  <a:srgbClr val="595959"/>
                </a:solidFill>
              </a:rPr>
              <a:t>Automate collection and analysis pipeline using EC2</a:t>
            </a:r>
            <a:endParaRPr>
              <a:solidFill>
                <a:srgbClr val="595959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-"/>
            </a:pPr>
            <a:r>
              <a:rPr lang="en">
                <a:solidFill>
                  <a:srgbClr val="595959"/>
                </a:solidFill>
              </a:rPr>
              <a:t>Set up to run every gameday</a:t>
            </a:r>
            <a:endParaRPr sz="21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01" name="Google Shape;20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03677" y="3545775"/>
            <a:ext cx="1608175" cy="159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52013" y="3564663"/>
            <a:ext cx="1039974" cy="1559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3775" y="0"/>
            <a:ext cx="5121602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5"/>
          <p:cNvSpPr txBox="1"/>
          <p:nvPr>
            <p:ph type="title"/>
          </p:nvPr>
        </p:nvSpPr>
        <p:spPr>
          <a:xfrm>
            <a:off x="303707" y="746807"/>
            <a:ext cx="6467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543A0"/>
              </a:buClr>
              <a:buSzPts val="3300"/>
              <a:buFont typeface="Trebuchet MS"/>
              <a:buNone/>
            </a:pPr>
            <a:r>
              <a:rPr lang="en"/>
              <a:t>Hypothesis: Key Events Impact Performance</a:t>
            </a:r>
            <a:endParaRPr/>
          </a:p>
        </p:txBody>
      </p:sp>
      <p:sp>
        <p:nvSpPr>
          <p:cNvPr id="131" name="Google Shape;131;p25"/>
          <p:cNvSpPr txBox="1"/>
          <p:nvPr>
            <p:ph idx="1" type="body"/>
          </p:nvPr>
        </p:nvSpPr>
        <p:spPr>
          <a:xfrm>
            <a:off x="303700" y="2058425"/>
            <a:ext cx="6467700" cy="19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lnSpcReduction="1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Birthdays</a:t>
            </a:r>
            <a:endParaRPr/>
          </a:p>
          <a:p>
            <a:pPr indent="-3175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Home vs. Away</a:t>
            </a:r>
            <a:endParaRPr/>
          </a:p>
          <a:p>
            <a:pPr indent="-3175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Cities of Interest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6"/>
          <p:cNvSpPr txBox="1"/>
          <p:nvPr/>
        </p:nvSpPr>
        <p:spPr>
          <a:xfrm>
            <a:off x="6218725" y="0"/>
            <a:ext cx="3247800" cy="4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Highest Difference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137" name="Google Shape;137;p26"/>
          <p:cNvSpPr txBox="1"/>
          <p:nvPr/>
        </p:nvSpPr>
        <p:spPr>
          <a:xfrm>
            <a:off x="6218725" y="2486275"/>
            <a:ext cx="2820300" cy="2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Lowest Difference</a:t>
            </a:r>
            <a:endParaRPr sz="1200">
              <a:solidFill>
                <a:schemeClr val="dk1"/>
              </a:solidFill>
            </a:endParaRPr>
          </a:p>
        </p:txBody>
      </p:sp>
      <p:pic>
        <p:nvPicPr>
          <p:cNvPr id="138" name="Google Shape;13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5000" y="300075"/>
            <a:ext cx="3655150" cy="218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812850"/>
            <a:ext cx="5285002" cy="3963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85000" y="2768150"/>
            <a:ext cx="3808941" cy="232875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6"/>
          <p:cNvSpPr txBox="1"/>
          <p:nvPr/>
        </p:nvSpPr>
        <p:spPr>
          <a:xfrm>
            <a:off x="3499750" y="753650"/>
            <a:ext cx="20823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100+ Game Minimum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5800" y="527400"/>
            <a:ext cx="4478200" cy="1651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7"/>
          <p:cNvSpPr txBox="1"/>
          <p:nvPr/>
        </p:nvSpPr>
        <p:spPr>
          <a:xfrm>
            <a:off x="2560100" y="623200"/>
            <a:ext cx="21057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100+ Game Minimum</a:t>
            </a:r>
            <a:endParaRPr sz="1700">
              <a:solidFill>
                <a:schemeClr val="dk2"/>
              </a:solidFill>
            </a:endParaRPr>
          </a:p>
        </p:txBody>
      </p:sp>
      <p:pic>
        <p:nvPicPr>
          <p:cNvPr id="148" name="Google Shape;148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2681225"/>
            <a:ext cx="4572000" cy="165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7"/>
          <p:cNvPicPr preferRelativeResize="0"/>
          <p:nvPr/>
        </p:nvPicPr>
        <p:blipFill rotWithShape="1">
          <a:blip r:embed="rId5">
            <a:alphaModFix/>
          </a:blip>
          <a:srcRect b="-10241" l="0" r="-5252" t="0"/>
          <a:stretch/>
        </p:blipFill>
        <p:spPr>
          <a:xfrm>
            <a:off x="0" y="701350"/>
            <a:ext cx="5070976" cy="3983549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7"/>
          <p:cNvSpPr txBox="1"/>
          <p:nvPr/>
        </p:nvSpPr>
        <p:spPr>
          <a:xfrm>
            <a:off x="5008000" y="119850"/>
            <a:ext cx="3955200" cy="3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Play Better in Big Markets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51" name="Google Shape;151;p27"/>
          <p:cNvSpPr txBox="1"/>
          <p:nvPr/>
        </p:nvSpPr>
        <p:spPr>
          <a:xfrm>
            <a:off x="4989750" y="2178888"/>
            <a:ext cx="3736500" cy="3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Play</a:t>
            </a:r>
            <a:r>
              <a:rPr lang="en" sz="1800">
                <a:solidFill>
                  <a:schemeClr val="dk2"/>
                </a:solidFill>
              </a:rPr>
              <a:t> Better in Small Markets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4"/>
            <a:ext cx="4572001" cy="32090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" y="1925550"/>
            <a:ext cx="4571997" cy="3209050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8"/>
          <p:cNvSpPr/>
          <p:nvPr/>
        </p:nvSpPr>
        <p:spPr>
          <a:xfrm>
            <a:off x="5245800" y="1925550"/>
            <a:ext cx="792300" cy="390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2020-21 Draymond Green</a:t>
            </a:r>
            <a:endParaRPr sz="700"/>
          </a:p>
        </p:txBody>
      </p:sp>
      <p:cxnSp>
        <p:nvCxnSpPr>
          <p:cNvPr id="159" name="Google Shape;159;p28"/>
          <p:cNvCxnSpPr>
            <a:stCxn id="158" idx="2"/>
          </p:cNvCxnSpPr>
          <p:nvPr/>
        </p:nvCxnSpPr>
        <p:spPr>
          <a:xfrm flipH="1">
            <a:off x="5561850" y="2315550"/>
            <a:ext cx="80100" cy="44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0" name="Google Shape;160;p28"/>
          <p:cNvSpPr/>
          <p:nvPr/>
        </p:nvSpPr>
        <p:spPr>
          <a:xfrm>
            <a:off x="376600" y="2761800"/>
            <a:ext cx="1029000" cy="447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2021-22 Steph Curry on 21 less min/game</a:t>
            </a:r>
            <a:endParaRPr sz="700"/>
          </a:p>
        </p:txBody>
      </p:sp>
      <p:cxnSp>
        <p:nvCxnSpPr>
          <p:cNvPr id="161" name="Google Shape;161;p28"/>
          <p:cNvCxnSpPr>
            <a:stCxn id="160" idx="2"/>
          </p:cNvCxnSpPr>
          <p:nvPr/>
        </p:nvCxnSpPr>
        <p:spPr>
          <a:xfrm flipH="1">
            <a:off x="577000" y="3209100"/>
            <a:ext cx="314100" cy="1515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2" name="Google Shape;162;p28"/>
          <p:cNvSpPr/>
          <p:nvPr/>
        </p:nvSpPr>
        <p:spPr>
          <a:xfrm>
            <a:off x="915550" y="3671625"/>
            <a:ext cx="1029000" cy="447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2021-22 Kyrie Irving on 1 more min/game</a:t>
            </a:r>
            <a:endParaRPr sz="700"/>
          </a:p>
        </p:txBody>
      </p:sp>
      <p:cxnSp>
        <p:nvCxnSpPr>
          <p:cNvPr id="163" name="Google Shape;163;p28"/>
          <p:cNvCxnSpPr>
            <a:stCxn id="162" idx="2"/>
          </p:cNvCxnSpPr>
          <p:nvPr/>
        </p:nvCxnSpPr>
        <p:spPr>
          <a:xfrm flipH="1">
            <a:off x="1241050" y="4118925"/>
            <a:ext cx="189000" cy="60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4" name="Google Shape;164;p28"/>
          <p:cNvSpPr/>
          <p:nvPr/>
        </p:nvSpPr>
        <p:spPr>
          <a:xfrm>
            <a:off x="4922850" y="1200375"/>
            <a:ext cx="792300" cy="390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2021-22 Fred VanVleet</a:t>
            </a:r>
            <a:endParaRPr sz="700"/>
          </a:p>
        </p:txBody>
      </p:sp>
      <p:cxnSp>
        <p:nvCxnSpPr>
          <p:cNvPr id="165" name="Google Shape;165;p28"/>
          <p:cNvCxnSpPr>
            <a:stCxn id="164" idx="2"/>
          </p:cNvCxnSpPr>
          <p:nvPr/>
        </p:nvCxnSpPr>
        <p:spPr>
          <a:xfrm flipH="1">
            <a:off x="5111100" y="1590375"/>
            <a:ext cx="207900" cy="1001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6" name="Google Shape;166;p28"/>
          <p:cNvSpPr txBox="1"/>
          <p:nvPr/>
        </p:nvSpPr>
        <p:spPr>
          <a:xfrm>
            <a:off x="0" y="0"/>
            <a:ext cx="4489500" cy="185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Data Dictionary: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Before Stats: Averaged game stats from the 45 days before </a:t>
            </a:r>
            <a:r>
              <a:rPr lang="en" sz="1800">
                <a:solidFill>
                  <a:schemeClr val="dk2"/>
                </a:solidFill>
              </a:rPr>
              <a:t>birthday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After Stats: Averaged game stats for the 7 days after birthday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Difference = After Stats - Before Stats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67" name="Google Shape;167;p28"/>
          <p:cNvSpPr txBox="1"/>
          <p:nvPr/>
        </p:nvSpPr>
        <p:spPr>
          <a:xfrm>
            <a:off x="4572000" y="3209100"/>
            <a:ext cx="4572000" cy="17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Parameters: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Used Data from the 2017-18 season to current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Only included players that started at least 50 percent of the games they played in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9"/>
          <p:cNvSpPr txBox="1"/>
          <p:nvPr/>
        </p:nvSpPr>
        <p:spPr>
          <a:xfrm>
            <a:off x="1188750" y="427325"/>
            <a:ext cx="5376600" cy="6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173" name="Google Shape;17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4689"/>
            <a:ext cx="9144000" cy="49141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3575" y="623725"/>
            <a:ext cx="4396850" cy="4396850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30"/>
          <p:cNvSpPr txBox="1"/>
          <p:nvPr/>
        </p:nvSpPr>
        <p:spPr>
          <a:xfrm>
            <a:off x="132150" y="152250"/>
            <a:ext cx="8879700" cy="5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Season Avg - Post Birthday Game (Dwyane Wade)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1"/>
          <p:cNvSpPr txBox="1"/>
          <p:nvPr/>
        </p:nvSpPr>
        <p:spPr>
          <a:xfrm>
            <a:off x="0" y="0"/>
            <a:ext cx="39774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0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2"/>
                </a:solidFill>
              </a:rPr>
              <a:t>Rationale:</a:t>
            </a:r>
            <a:endParaRPr sz="1700">
              <a:solidFill>
                <a:schemeClr val="dk2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Char char="●"/>
            </a:pPr>
            <a:r>
              <a:rPr lang="en" sz="1700">
                <a:solidFill>
                  <a:schemeClr val="dk2"/>
                </a:solidFill>
              </a:rPr>
              <a:t>Data 2010-2023</a:t>
            </a:r>
            <a:endParaRPr sz="1700">
              <a:solidFill>
                <a:schemeClr val="dk2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Char char="●"/>
            </a:pPr>
            <a:r>
              <a:rPr lang="en" sz="1700">
                <a:solidFill>
                  <a:schemeClr val="dk2"/>
                </a:solidFill>
              </a:rPr>
              <a:t>Averaged games stats for the given season</a:t>
            </a:r>
            <a:endParaRPr sz="1700">
              <a:solidFill>
                <a:schemeClr val="dk2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Char char="●"/>
            </a:pPr>
            <a:r>
              <a:rPr lang="en" sz="1700">
                <a:solidFill>
                  <a:schemeClr val="dk2"/>
                </a:solidFill>
              </a:rPr>
              <a:t>Stats for </a:t>
            </a:r>
            <a:r>
              <a:rPr lang="en" sz="1700">
                <a:solidFill>
                  <a:schemeClr val="dk2"/>
                </a:solidFill>
              </a:rPr>
              <a:t>the</a:t>
            </a:r>
            <a:r>
              <a:rPr lang="en" sz="1700">
                <a:solidFill>
                  <a:schemeClr val="dk2"/>
                </a:solidFill>
              </a:rPr>
              <a:t> post birthday game</a:t>
            </a:r>
            <a:endParaRPr sz="1700">
              <a:solidFill>
                <a:schemeClr val="dk2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Char char="●"/>
            </a:pPr>
            <a:r>
              <a:rPr lang="en" sz="1700">
                <a:solidFill>
                  <a:schemeClr val="dk2"/>
                </a:solidFill>
              </a:rPr>
              <a:t>Difference = </a:t>
            </a:r>
            <a:r>
              <a:rPr lang="en" sz="1700">
                <a:solidFill>
                  <a:schemeClr val="dk2"/>
                </a:solidFill>
              </a:rPr>
              <a:t>Birthday</a:t>
            </a:r>
            <a:r>
              <a:rPr lang="en" sz="1700">
                <a:solidFill>
                  <a:schemeClr val="dk2"/>
                </a:solidFill>
              </a:rPr>
              <a:t> Game - Season Average</a:t>
            </a:r>
            <a:endParaRPr sz="1700">
              <a:solidFill>
                <a:schemeClr val="dk2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Char char="●"/>
            </a:pPr>
            <a:r>
              <a:rPr lang="en" sz="1700">
                <a:solidFill>
                  <a:schemeClr val="dk2"/>
                </a:solidFill>
              </a:rPr>
              <a:t>1-Sample T-Test</a:t>
            </a:r>
            <a:endParaRPr sz="1700">
              <a:solidFill>
                <a:schemeClr val="dk2"/>
              </a:solidFill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Char char="○"/>
            </a:pPr>
            <a:r>
              <a:rPr lang="en" sz="1700">
                <a:solidFill>
                  <a:schemeClr val="dk2"/>
                </a:solidFill>
              </a:rPr>
              <a:t>Mean: All players post birthday stats</a:t>
            </a:r>
            <a:endParaRPr sz="1700">
              <a:solidFill>
                <a:schemeClr val="dk2"/>
              </a:solidFill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Char char="○"/>
            </a:pPr>
            <a:r>
              <a:rPr lang="en" sz="1700">
                <a:solidFill>
                  <a:schemeClr val="dk2"/>
                </a:solidFill>
              </a:rPr>
              <a:t>Sample: Given players post birthday games (min = 3 seasons)</a:t>
            </a:r>
            <a:endParaRPr sz="1700">
              <a:solidFill>
                <a:schemeClr val="dk2"/>
              </a:solidFill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Char char="○"/>
            </a:pPr>
            <a:r>
              <a:rPr lang="en" sz="1700">
                <a:solidFill>
                  <a:schemeClr val="dk2"/>
                </a:solidFill>
              </a:rPr>
              <a:t>P-value &lt; 0.05</a:t>
            </a:r>
            <a:endParaRPr sz="1700">
              <a:solidFill>
                <a:schemeClr val="dk2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Char char="●"/>
            </a:pPr>
            <a:r>
              <a:rPr lang="en" sz="1700">
                <a:solidFill>
                  <a:schemeClr val="dk2"/>
                </a:solidFill>
              </a:rPr>
              <a:t>Assumptions: Most players have no pattern</a:t>
            </a:r>
            <a:endParaRPr sz="1700">
              <a:solidFill>
                <a:schemeClr val="dk2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Char char="●"/>
            </a:pPr>
            <a:r>
              <a:rPr lang="en" sz="1700">
                <a:solidFill>
                  <a:schemeClr val="dk2"/>
                </a:solidFill>
              </a:rPr>
              <a:t>Note: Players who stand out from the other players</a:t>
            </a:r>
            <a:endParaRPr sz="17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185" name="Google Shape;18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77400" y="0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